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21" r:id="rId2"/>
    <p:sldId id="630" r:id="rId3"/>
    <p:sldId id="257" r:id="rId4"/>
    <p:sldId id="624" r:id="rId5"/>
    <p:sldId id="616" r:id="rId6"/>
    <p:sldId id="623" r:id="rId7"/>
    <p:sldId id="622" r:id="rId8"/>
    <p:sldId id="629" r:id="rId9"/>
    <p:sldId id="260" r:id="rId10"/>
    <p:sldId id="618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32"/>
    <a:srgbClr val="008269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0909" autoAdjust="0"/>
  </p:normalViewPr>
  <p:slideViewPr>
    <p:cSldViewPr snapToGrid="0">
      <p:cViewPr varScale="1">
        <p:scale>
          <a:sx n="60" d="100"/>
          <a:sy n="60" d="100"/>
        </p:scale>
        <p:origin x="78" y="9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2024-10-01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5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45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314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6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  <p:pic>
        <p:nvPicPr>
          <p:cNvPr id="4" name="Picture 3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532775B-7313-12C9-C051-8EDCC531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87" y="2276493"/>
            <a:ext cx="769877" cy="7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3013502"/>
            <a:ext cx="3533775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Story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2699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48005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21387-3266-390D-6C12-971ADF266466}"/>
              </a:ext>
            </a:extLst>
          </p:cNvPr>
          <p:cNvSpPr/>
          <p:nvPr/>
        </p:nvSpPr>
        <p:spPr>
          <a:xfrm flipH="1">
            <a:off x="4305299" y="4710579"/>
            <a:ext cx="2009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Through: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Species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Genus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Common Name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CB877-D63C-7F86-9695-56098B40F6D7}"/>
              </a:ext>
            </a:extLst>
          </p:cNvPr>
          <p:cNvSpPr/>
          <p:nvPr/>
        </p:nvSpPr>
        <p:spPr>
          <a:xfrm flipH="1">
            <a:off x="41767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Identify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01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7353298" y="2916855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7A4B7-ABFE-44BA-6385-99E9884DE916}"/>
              </a:ext>
            </a:extLst>
          </p:cNvPr>
          <p:cNvSpPr/>
          <p:nvPr/>
        </p:nvSpPr>
        <p:spPr>
          <a:xfrm flipH="1">
            <a:off x="6794769" y="4719285"/>
            <a:ext cx="21383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Where birds are, at what time of year.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How rare they are.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C3C99-32E7-513B-7778-54868FD5ACA2}"/>
              </a:ext>
            </a:extLst>
          </p:cNvPr>
          <p:cNvSpPr/>
          <p:nvPr/>
        </p:nvSpPr>
        <p:spPr>
          <a:xfrm flipH="1">
            <a:off x="67294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Locate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99059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FD003-56FE-FBBC-1EF6-794C72136487}"/>
              </a:ext>
            </a:extLst>
          </p:cNvPr>
          <p:cNvSpPr/>
          <p:nvPr/>
        </p:nvSpPr>
        <p:spPr>
          <a:xfrm flipH="1">
            <a:off x="9159295" y="4719285"/>
            <a:ext cx="25050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What birds sound like.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What they look like.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Their information.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Are they endangered?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F8819-DF58-D509-0435-D883BF800149}"/>
              </a:ext>
            </a:extLst>
          </p:cNvPr>
          <p:cNvSpPr/>
          <p:nvPr/>
        </p:nvSpPr>
        <p:spPr>
          <a:xfrm flipH="1">
            <a:off x="8790997" y="4290861"/>
            <a:ext cx="3241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Learn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03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BeakPeek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 birding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Picture 56" descr="A white outline of binoculars&#10;&#10;Description automatically generated">
            <a:extLst>
              <a:ext uri="{FF2B5EF4-FFF2-40B4-BE49-F238E27FC236}">
                <a16:creationId xmlns:a16="http://schemas.microsoft.com/office/drawing/2014/main" id="{F2624295-FB51-95CB-C366-DFBD48E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48" y="3156201"/>
            <a:ext cx="549024" cy="549024"/>
          </a:xfrm>
          <a:prstGeom prst="rect">
            <a:avLst/>
          </a:prstGeom>
        </p:spPr>
      </p:pic>
      <p:pic>
        <p:nvPicPr>
          <p:cNvPr id="62" name="Picture 61" descr="A white outline of a hand with leaves&#10;&#10;Description automatically generated">
            <a:extLst>
              <a:ext uri="{FF2B5EF4-FFF2-40B4-BE49-F238E27FC236}">
                <a16:creationId xmlns:a16="http://schemas.microsoft.com/office/drawing/2014/main" id="{30C1D780-7DB6-46D7-35B5-88B8AAC2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370" y="3053420"/>
            <a:ext cx="740930" cy="7409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1C2044B-30CF-0B8A-9A0B-DBFF1F74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3221" y="3092577"/>
            <a:ext cx="673612" cy="673612"/>
          </a:xfrm>
          <a:prstGeom prst="rect">
            <a:avLst/>
          </a:prstGeom>
        </p:spPr>
      </p:pic>
      <p:sp>
        <p:nvSpPr>
          <p:cNvPr id="7" name="직사각형 5">
            <a:extLst>
              <a:ext uri="{FF2B5EF4-FFF2-40B4-BE49-F238E27FC236}">
                <a16:creationId xmlns:a16="http://schemas.microsoft.com/office/drawing/2014/main" id="{0020A03E-795D-695E-3F87-1900F339D617}"/>
              </a:ext>
            </a:extLst>
          </p:cNvPr>
          <p:cNvSpPr/>
          <p:nvPr/>
        </p:nvSpPr>
        <p:spPr>
          <a:xfrm flipH="1">
            <a:off x="633412" y="5637963"/>
            <a:ext cx="226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Google Play Link</a:t>
            </a:r>
          </a:p>
        </p:txBody>
      </p:sp>
      <p:pic>
        <p:nvPicPr>
          <p:cNvPr id="22" name="Picture 21" descr="A qr code with circles and dots&#10;&#10;Description automatically generated">
            <a:extLst>
              <a:ext uri="{FF2B5EF4-FFF2-40B4-BE49-F238E27FC236}">
                <a16:creationId xmlns:a16="http://schemas.microsoft.com/office/drawing/2014/main" id="{D13E0237-B667-84C1-A29F-10B25181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051" y="4500902"/>
            <a:ext cx="1099671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5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3019143"/>
            <a:ext cx="3155950" cy="1667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usability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Performance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518971"/>
            <a:ext cx="5315712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TESTING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470" b="2112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0" y="1699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185530" y="4080446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Useability Test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User time to complete tasks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All comments collected and addressed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Average Time: 14,3 minutes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484CA-9AC6-0777-C66A-A82F2595869F}"/>
              </a:ext>
            </a:extLst>
          </p:cNvPr>
          <p:cNvSpPr txBox="1"/>
          <p:nvPr/>
        </p:nvSpPr>
        <p:spPr>
          <a:xfrm>
            <a:off x="185530" y="5420000"/>
            <a:ext cx="6096000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User Manual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Screenshots added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  <a:ea typeface="+mj-ea"/>
                <a:cs typeface="+mj-cs"/>
              </a:rPr>
              <a:t>Common problems addressed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38B63D-898A-E557-DBA7-D7E0530E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138" y="3975591"/>
            <a:ext cx="4369404" cy="27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Performance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1.1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</a:t>
            </a:r>
            <a:r>
              <a:rPr lang="en-GB" sz="2000" b="1" dirty="0">
                <a:latin typeface="Montserrat" panose="00000500000000000000" pitchFamily="2" charset="0"/>
              </a:rPr>
              <a:t>Azure load testing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Microsoft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Stress Testing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4006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2E690-502D-4436-7ED2-6AF2ED1FB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892" y="4043960"/>
            <a:ext cx="6063238" cy="2712836"/>
          </a:xfrm>
          <a:prstGeom prst="rect">
            <a:avLst/>
          </a:prstGeom>
          <a:ln>
            <a:solidFill>
              <a:srgbClr val="003E32"/>
            </a:solidFill>
          </a:ln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129C9F6E-8D6E-594B-7B29-6B4DFDA742D3}"/>
              </a:ext>
            </a:extLst>
          </p:cNvPr>
          <p:cNvSpPr/>
          <p:nvPr/>
        </p:nvSpPr>
        <p:spPr>
          <a:xfrm>
            <a:off x="7347277" y="292735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Graphic 7" descr="Checkbox Checked outline">
            <a:extLst>
              <a:ext uri="{FF2B5EF4-FFF2-40B4-BE49-F238E27FC236}">
                <a16:creationId xmlns:a16="http://schemas.microsoft.com/office/drawing/2014/main" id="{C87E305D-733B-E7AB-C173-A20FF0316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0844" y="3077068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6D63DA-95B4-38D9-EA02-0A9F7695EF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" y="4878984"/>
            <a:ext cx="4510085" cy="1872859"/>
          </a:xfrm>
          <a:prstGeom prst="rect">
            <a:avLst/>
          </a:prstGeom>
          <a:ln>
            <a:solidFill>
              <a:srgbClr val="003E32"/>
            </a:solidFill>
          </a:ln>
        </p:spPr>
      </p:pic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88" b="3223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761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10912955" y="2894641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Security through azure / Google play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11246454" y="322934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444384" y="4138445"/>
            <a:ext cx="7705653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Azure: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Our security standards are achieved through the use of JWT Tokens and ASP.NET Core Identity framework.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000" dirty="0">
              <a:latin typeface="Montserrat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Mobile Application Security Assessment: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Meeting MASVS Level 1 requirements allows us to identify key vulnerabilities in our application ensuring a strong baseline level of security.</a:t>
            </a: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40221"/>
            <a:ext cx="720000" cy="720000"/>
          </a:xfrm>
          <a:prstGeom prst="rect">
            <a:avLst/>
          </a:prstGeom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10912955" y="2894641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6">
            <a:extLst>
              <a:ext uri="{FF2B5EF4-FFF2-40B4-BE49-F238E27FC236}">
                <a16:creationId xmlns:a16="http://schemas.microsoft.com/office/drawing/2014/main" id="{3138B67E-CD45-FE81-8E3D-2C1DDDE027A2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">
            <a:extLst>
              <a:ext uri="{FF2B5EF4-FFF2-40B4-BE49-F238E27FC236}">
                <a16:creationId xmlns:a16="http://schemas.microsoft.com/office/drawing/2014/main" id="{C2E4F65A-3D54-0AEC-16A4-F075A8993AE8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2BDF86-1B3D-0C0F-07D1-DD5A9B730D51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" name="Graphic 19" descr="Checkbox Checked outline">
            <a:extLst>
              <a:ext uri="{FF2B5EF4-FFF2-40B4-BE49-F238E27FC236}">
                <a16:creationId xmlns:a16="http://schemas.microsoft.com/office/drawing/2014/main" id="{9F0F393D-E288-ED1C-A0DF-964E272A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pic>
        <p:nvPicPr>
          <p:cNvPr id="21" name="Graphic 20" descr="Checkbox Checked outline">
            <a:extLst>
              <a:ext uri="{FF2B5EF4-FFF2-40B4-BE49-F238E27FC236}">
                <a16:creationId xmlns:a16="http://schemas.microsoft.com/office/drawing/2014/main" id="{33CA2FAD-9BAB-B19F-7215-E90AEFDAD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2543" y="3043026"/>
            <a:ext cx="720000" cy="720000"/>
          </a:xfrm>
          <a:prstGeom prst="rect">
            <a:avLst/>
          </a:prstGeom>
        </p:spPr>
      </p:pic>
      <p:pic>
        <p:nvPicPr>
          <p:cNvPr id="22" name="Graphic 21" descr="Checkbox Checked outline">
            <a:extLst>
              <a:ext uri="{FF2B5EF4-FFF2-40B4-BE49-F238E27FC236}">
                <a16:creationId xmlns:a16="http://schemas.microsoft.com/office/drawing/2014/main" id="{15433565-AF64-6BE5-4E16-B9075E0A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3157"/>
            <a:ext cx="720000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3DBA6-D901-22EF-822D-243E956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66" y="4424287"/>
            <a:ext cx="3975738" cy="18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17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94593-4B91-6183-F556-11E46031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016571" y="-613542"/>
            <a:ext cx="14619111" cy="82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A22A8-D19D-A858-053D-EC49F9AEB753}"/>
              </a:ext>
            </a:extLst>
          </p:cNvPr>
          <p:cNvSpPr/>
          <p:nvPr/>
        </p:nvSpPr>
        <p:spPr>
          <a:xfrm>
            <a:off x="-6215" y="2058274"/>
            <a:ext cx="12192000" cy="4838634"/>
          </a:xfrm>
          <a:prstGeom prst="rect">
            <a:avLst/>
          </a:prstGeom>
          <a:solidFill>
            <a:srgbClr val="00826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54A66-ADF1-1560-59AF-FD9AAC77FAB0}"/>
              </a:ext>
            </a:extLst>
          </p:cNvPr>
          <p:cNvSpPr/>
          <p:nvPr/>
        </p:nvSpPr>
        <p:spPr>
          <a:xfrm>
            <a:off x="431800" y="178435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9BCA539E-7D1F-1D46-296D-898BE372CF81}"/>
              </a:ext>
            </a:extLst>
          </p:cNvPr>
          <p:cNvSpPr txBox="1">
            <a:spLocks/>
          </p:cNvSpPr>
          <p:nvPr/>
        </p:nvSpPr>
        <p:spPr>
          <a:xfrm>
            <a:off x="1527264" y="2011441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Agile Scrum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5A57035A-E4A0-B66B-C988-2144B72982D6}"/>
              </a:ext>
            </a:extLst>
          </p:cNvPr>
          <p:cNvSpPr txBox="1">
            <a:spLocks/>
          </p:cNvSpPr>
          <p:nvPr/>
        </p:nvSpPr>
        <p:spPr>
          <a:xfrm>
            <a:off x="842814" y="2782855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Meetings:</a:t>
            </a:r>
            <a:endParaRPr lang="en-GB" sz="2000" b="1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Daily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Bi-Monthly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Client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University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Industry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rgbClr val="424242"/>
                </a:solidFill>
                <a:latin typeface="Montserrat" panose="00000500000000000000" pitchFamily="2" charset="0"/>
              </a:rPr>
              <a:t>Tickets: </a:t>
            </a: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GitHub and Discord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6B85D-0D5D-F9B8-1416-D1CA069E1F7F}"/>
              </a:ext>
            </a:extLst>
          </p:cNvPr>
          <p:cNvSpPr/>
          <p:nvPr/>
        </p:nvSpPr>
        <p:spPr>
          <a:xfrm>
            <a:off x="6316765" y="177800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1E606158-F9D8-9FBC-5926-70B1B65301EE}"/>
              </a:ext>
            </a:extLst>
          </p:cNvPr>
          <p:cNvSpPr txBox="1">
            <a:spLocks/>
          </p:cNvSpPr>
          <p:nvPr/>
        </p:nvSpPr>
        <p:spPr>
          <a:xfrm>
            <a:off x="7381209" y="1899216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Team Structure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09B8C6F3-984A-3FEF-73D9-6DE9B447B4C7}"/>
              </a:ext>
            </a:extLst>
          </p:cNvPr>
          <p:cNvSpPr txBox="1">
            <a:spLocks/>
          </p:cNvSpPr>
          <p:nvPr/>
        </p:nvSpPr>
        <p:spPr>
          <a:xfrm>
            <a:off x="6727779" y="2784301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Charl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Team Lead, UX, Docs, Data Science.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rgbClr val="424242"/>
                </a:solidFill>
                <a:latin typeface="Montserrat" panose="00000500000000000000" pitchFamily="2" charset="0"/>
              </a:rPr>
              <a:t>Justin: </a:t>
            </a:r>
            <a:r>
              <a:rPr lang="en-GB" sz="1800" dirty="0">
                <a:solidFill>
                  <a:srgbClr val="424242"/>
                </a:solidFill>
                <a:latin typeface="Montserrat" panose="00000500000000000000" pitchFamily="2" charset="0"/>
              </a:rPr>
              <a:t>Integration, Frontend, Birding.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Jarod: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Frontend, Offline Data.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Ivan: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Online Data, DevOps.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Matthew: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UI, Frontend, UX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2E2D793-2285-11B3-433E-D8A9DF6E9DD0}"/>
              </a:ext>
            </a:extLst>
          </p:cNvPr>
          <p:cNvSpPr txBox="1">
            <a:spLocks/>
          </p:cNvSpPr>
          <p:nvPr/>
        </p:nvSpPr>
        <p:spPr>
          <a:xfrm>
            <a:off x="431800" y="464933"/>
            <a:ext cx="4179957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8487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0">
            <a:extLst>
              <a:ext uri="{FF2B5EF4-FFF2-40B4-BE49-F238E27FC236}">
                <a16:creationId xmlns:a16="http://schemas.microsoft.com/office/drawing/2014/main" id="{BB951C45-4E25-D86C-1209-438E7C1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45" t="55838" r="38" b="16388"/>
          <a:stretch/>
        </p:blipFill>
        <p:spPr>
          <a:xfrm flipH="1">
            <a:off x="6095998" y="-177399"/>
            <a:ext cx="6135642" cy="3606399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8"/>
            <a:ext cx="6130683" cy="345560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-52452" y="-135916"/>
            <a:ext cx="12252959" cy="356230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3146106" y="1332630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WOW Factors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8901773" y="29167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900516" y="3262872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9231361" y="32437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1411087" y="3947344"/>
            <a:ext cx="2712325" cy="2859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Gamified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Bird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Quiz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Expanding bird knowledge.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Fun twist to your average birding app.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High score encourages competition.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2262552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1B4B3DC-7242-66F7-E804-3B4A0CBA6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7250" y="3248542"/>
            <a:ext cx="360000" cy="360000"/>
          </a:xfrm>
          <a:prstGeom prst="rect">
            <a:avLst/>
          </a:prstGeom>
        </p:spPr>
      </p:pic>
      <p:pic>
        <p:nvPicPr>
          <p:cNvPr id="36" name="Picture 35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8D0981E-A4EF-0AA0-F503-F422BD2F9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992" y="3212169"/>
            <a:ext cx="431047" cy="43104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59472E-B18C-BE5D-2AA4-4FC5272B3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3261" y="3265959"/>
            <a:ext cx="324000" cy="324000"/>
          </a:xfrm>
          <a:prstGeom prst="rect">
            <a:avLst/>
          </a:prstGeom>
        </p:spPr>
      </p:pic>
      <p:sp>
        <p:nvSpPr>
          <p:cNvPr id="41" name="Title 18">
            <a:extLst>
              <a:ext uri="{FF2B5EF4-FFF2-40B4-BE49-F238E27FC236}">
                <a16:creationId xmlns:a16="http://schemas.microsoft.com/office/drawing/2014/main" id="{FDD00D45-1B50-0EBD-E57A-F7D5CAED5AB0}"/>
              </a:ext>
            </a:extLst>
          </p:cNvPr>
          <p:cNvSpPr txBox="1">
            <a:spLocks/>
          </p:cNvSpPr>
          <p:nvPr/>
        </p:nvSpPr>
        <p:spPr>
          <a:xfrm>
            <a:off x="4852183" y="3998604"/>
            <a:ext cx="2520000" cy="28599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Bird Population Estimate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&lt;10% under estimation.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&gt;1% Reporting Rate.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with &gt;1% South African Coverage.</a:t>
            </a:r>
          </a:p>
        </p:txBody>
      </p:sp>
      <p:sp>
        <p:nvSpPr>
          <p:cNvPr id="42" name="Title 18">
            <a:extLst>
              <a:ext uri="{FF2B5EF4-FFF2-40B4-BE49-F238E27FC236}">
                <a16:creationId xmlns:a16="http://schemas.microsoft.com/office/drawing/2014/main" id="{BE7FFA57-BB3E-569B-E528-44FFDA3603AD}"/>
              </a:ext>
            </a:extLst>
          </p:cNvPr>
          <p:cNvSpPr txBox="1">
            <a:spLocks/>
          </p:cNvSpPr>
          <p:nvPr/>
        </p:nvSpPr>
        <p:spPr>
          <a:xfrm>
            <a:off x="8151361" y="3953479"/>
            <a:ext cx="2520000" cy="2853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Google Play Public Launch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Internal App Launched.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Public Publication in for review.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App Security and Performance.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1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0"/>
            <a:ext cx="12192000" cy="812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18147</TotalTime>
  <Words>335</Words>
  <Application>Microsoft Office PowerPoint</Application>
  <PresentationFormat>Widescreen</PresentationFormat>
  <Paragraphs>118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 Light</vt:lpstr>
      <vt:lpstr>Bebas Neue</vt:lpstr>
      <vt:lpstr>Montserrat</vt:lpstr>
      <vt:lpstr>Arial</vt:lpstr>
      <vt:lpstr>Calibri</vt:lpstr>
      <vt:lpstr>맑은 고딕</vt:lpstr>
      <vt:lpstr>Office 테마</vt:lpstr>
      <vt:lpstr>BeakPeek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175</cp:revision>
  <dcterms:created xsi:type="dcterms:W3CDTF">2019-02-04T04:34:17Z</dcterms:created>
  <dcterms:modified xsi:type="dcterms:W3CDTF">2024-10-01T00:18:00Z</dcterms:modified>
  <cp:category>www.slidemembers.com</cp:category>
</cp:coreProperties>
</file>